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1" r:id="rId7"/>
    <p:sldId id="266" r:id="rId8"/>
    <p:sldId id="265" r:id="rId9"/>
    <p:sldId id="264" r:id="rId10"/>
    <p:sldId id="260" r:id="rId11"/>
  </p:sldIdLst>
  <p:sldSz cx="18288000" cy="10287000"/>
  <p:notesSz cx="6858000" cy="9144000"/>
  <p:embeddedFontLst>
    <p:embeddedFont>
      <p:font typeface="IBM Plex Sans Condensed" panose="020F0502020204030204" pitchFamily="34" charset="0"/>
      <p:regular r:id="rId12"/>
      <p:bold r:id="rId13"/>
      <p:italic r:id="rId14"/>
      <p:boldItalic r:id="rId15"/>
    </p:embeddedFont>
    <p:embeddedFont>
      <p:font typeface="IBM Plex Sans Condensed Bold" panose="020B0806050203000203" pitchFamily="34" charset="77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35" autoAdjust="0"/>
  </p:normalViewPr>
  <p:slideViewPr>
    <p:cSldViewPr>
      <p:cViewPr varScale="1">
        <p:scale>
          <a:sx n="67" d="100"/>
          <a:sy n="67" d="100"/>
        </p:scale>
        <p:origin x="90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70B9E4-CE8D-594B-96A5-477FCD000B36}" type="doc">
      <dgm:prSet loTypeId="urn:microsoft.com/office/officeart/2005/8/layout/hList6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110FAE1-6A41-A444-B633-AE3B377C4BF9}">
      <dgm:prSet phldrT="[Text]"/>
      <dgm:spPr/>
      <dgm:t>
        <a:bodyPr/>
        <a:lstStyle/>
        <a:p>
          <a:pPr rtl="0"/>
          <a:r>
            <a:rPr lang="en-US" dirty="0"/>
            <a:t>Shorter is better</a:t>
          </a:r>
        </a:p>
      </dgm:t>
    </dgm:pt>
    <dgm:pt modelId="{8A7BAE2B-9270-B146-8EAD-BA8B5F5CEF51}" type="parTrans" cxnId="{8AB2913B-9F44-CA4A-A874-986C29DBD983}">
      <dgm:prSet/>
      <dgm:spPr/>
      <dgm:t>
        <a:bodyPr/>
        <a:lstStyle/>
        <a:p>
          <a:endParaRPr lang="en-US"/>
        </a:p>
      </dgm:t>
    </dgm:pt>
    <dgm:pt modelId="{8B42FA64-878D-9343-9E16-C50CC51D96C6}" type="sibTrans" cxnId="{8AB2913B-9F44-CA4A-A874-986C29DBD983}">
      <dgm:prSet/>
      <dgm:spPr/>
      <dgm:t>
        <a:bodyPr/>
        <a:lstStyle/>
        <a:p>
          <a:endParaRPr lang="en-US"/>
        </a:p>
      </dgm:t>
    </dgm:pt>
    <dgm:pt modelId="{A71AF910-0AEA-F14D-BC7D-5833891D75BB}">
      <dgm:prSet phldrT="[Text]"/>
      <dgm:spPr/>
      <dgm:t>
        <a:bodyPr/>
        <a:lstStyle/>
        <a:p>
          <a:pPr rtl="0"/>
          <a:r>
            <a:rPr lang="en-US" dirty="0"/>
            <a:t>IV to oral switch</a:t>
          </a:r>
        </a:p>
      </dgm:t>
    </dgm:pt>
    <dgm:pt modelId="{9539EB78-6ADE-4247-9F1F-2EB58E5535A5}" type="parTrans" cxnId="{5D9BDF74-8892-1148-B862-A279835F4318}">
      <dgm:prSet/>
      <dgm:spPr/>
      <dgm:t>
        <a:bodyPr/>
        <a:lstStyle/>
        <a:p>
          <a:endParaRPr lang="en-US"/>
        </a:p>
      </dgm:t>
    </dgm:pt>
    <dgm:pt modelId="{3AC82E2D-0CA3-3E48-AC1C-A72AC721A47F}" type="sibTrans" cxnId="{5D9BDF74-8892-1148-B862-A279835F4318}">
      <dgm:prSet/>
      <dgm:spPr/>
      <dgm:t>
        <a:bodyPr/>
        <a:lstStyle/>
        <a:p>
          <a:endParaRPr lang="en-US"/>
        </a:p>
      </dgm:t>
    </dgm:pt>
    <dgm:pt modelId="{EE03373A-8064-CB49-88E3-1DE8916AFB0C}">
      <dgm:prSet phldrT="[Text]"/>
      <dgm:spPr/>
      <dgm:t>
        <a:bodyPr/>
        <a:lstStyle/>
        <a:p>
          <a:pPr rtl="0"/>
          <a:r>
            <a:rPr lang="en-US" dirty="0"/>
            <a:t>Time to administration</a:t>
          </a:r>
        </a:p>
      </dgm:t>
    </dgm:pt>
    <dgm:pt modelId="{2014B865-E759-974F-B6D1-5E694A9E3672}" type="parTrans" cxnId="{68222A7F-DC75-C44E-BDF1-1F648F2389B1}">
      <dgm:prSet/>
      <dgm:spPr/>
      <dgm:t>
        <a:bodyPr/>
        <a:lstStyle/>
        <a:p>
          <a:endParaRPr lang="en-US"/>
        </a:p>
      </dgm:t>
    </dgm:pt>
    <dgm:pt modelId="{A52CDC8A-E8A5-7548-BD93-C2760F9A9E88}" type="sibTrans" cxnId="{68222A7F-DC75-C44E-BDF1-1F648F2389B1}">
      <dgm:prSet/>
      <dgm:spPr/>
      <dgm:t>
        <a:bodyPr/>
        <a:lstStyle/>
        <a:p>
          <a:endParaRPr lang="en-US"/>
        </a:p>
      </dgm:t>
    </dgm:pt>
    <dgm:pt modelId="{13B49CD8-A297-A549-8F06-92A83A743E32}">
      <dgm:prSet/>
      <dgm:spPr/>
      <dgm:t>
        <a:bodyPr/>
        <a:lstStyle/>
        <a:p>
          <a:r>
            <a:rPr lang="en-US" dirty="0"/>
            <a:t>Streamlining</a:t>
          </a:r>
        </a:p>
      </dgm:t>
    </dgm:pt>
    <dgm:pt modelId="{F2E80375-CF5B-F048-80D8-0C878AEDCEE1}" type="parTrans" cxnId="{28504E2F-7833-944D-BBC9-60E666EBC510}">
      <dgm:prSet/>
      <dgm:spPr/>
      <dgm:t>
        <a:bodyPr/>
        <a:lstStyle/>
        <a:p>
          <a:endParaRPr lang="en-US"/>
        </a:p>
      </dgm:t>
    </dgm:pt>
    <dgm:pt modelId="{4CCBACA1-0DC4-4D4B-A5BC-8CF452E86530}" type="sibTrans" cxnId="{28504E2F-7833-944D-BBC9-60E666EBC510}">
      <dgm:prSet/>
      <dgm:spPr/>
      <dgm:t>
        <a:bodyPr/>
        <a:lstStyle/>
        <a:p>
          <a:endParaRPr lang="en-US"/>
        </a:p>
      </dgm:t>
    </dgm:pt>
    <dgm:pt modelId="{0F6F584B-330D-2342-AF21-B225A8233DF5}">
      <dgm:prSet/>
      <dgm:spPr/>
      <dgm:t>
        <a:bodyPr/>
        <a:lstStyle/>
        <a:p>
          <a:pPr rtl="0"/>
          <a:r>
            <a:rPr lang="en-US" dirty="0"/>
            <a:t>Pre-authorization and restriction</a:t>
          </a:r>
        </a:p>
      </dgm:t>
    </dgm:pt>
    <dgm:pt modelId="{47010E42-A4B0-E142-A01A-57F63D92EF96}" type="parTrans" cxnId="{A8C4A495-72B1-7C4B-86BB-604802DA254C}">
      <dgm:prSet/>
      <dgm:spPr/>
      <dgm:t>
        <a:bodyPr/>
        <a:lstStyle/>
        <a:p>
          <a:endParaRPr lang="en-US"/>
        </a:p>
      </dgm:t>
    </dgm:pt>
    <dgm:pt modelId="{B7770C8C-34E5-EB43-9268-34622B7D195F}" type="sibTrans" cxnId="{A8C4A495-72B1-7C4B-86BB-604802DA254C}">
      <dgm:prSet/>
      <dgm:spPr/>
      <dgm:t>
        <a:bodyPr/>
        <a:lstStyle/>
        <a:p>
          <a:endParaRPr lang="en-US"/>
        </a:p>
      </dgm:t>
    </dgm:pt>
    <dgm:pt modelId="{A4B50359-AEBE-C14C-8E24-DA13274AD8B8}" type="pres">
      <dgm:prSet presAssocID="{8F70B9E4-CE8D-594B-96A5-477FCD000B36}" presName="Name0" presStyleCnt="0">
        <dgm:presLayoutVars>
          <dgm:dir/>
          <dgm:resizeHandles val="exact"/>
        </dgm:presLayoutVars>
      </dgm:prSet>
      <dgm:spPr/>
    </dgm:pt>
    <dgm:pt modelId="{08772081-051F-BD4C-8019-73C03A40E146}" type="pres">
      <dgm:prSet presAssocID="{A110FAE1-6A41-A444-B633-AE3B377C4BF9}" presName="node" presStyleLbl="node1" presStyleIdx="0" presStyleCnt="5">
        <dgm:presLayoutVars>
          <dgm:bulletEnabled val="1"/>
        </dgm:presLayoutVars>
      </dgm:prSet>
      <dgm:spPr/>
    </dgm:pt>
    <dgm:pt modelId="{3AE3C9BD-7EED-D341-A91B-D43294526A4F}" type="pres">
      <dgm:prSet presAssocID="{8B42FA64-878D-9343-9E16-C50CC51D96C6}" presName="sibTrans" presStyleCnt="0"/>
      <dgm:spPr/>
    </dgm:pt>
    <dgm:pt modelId="{F17303F2-1964-BC4B-9EE6-4A307BD8FF80}" type="pres">
      <dgm:prSet presAssocID="{A71AF910-0AEA-F14D-BC7D-5833891D75BB}" presName="node" presStyleLbl="node1" presStyleIdx="1" presStyleCnt="5">
        <dgm:presLayoutVars>
          <dgm:bulletEnabled val="1"/>
        </dgm:presLayoutVars>
      </dgm:prSet>
      <dgm:spPr/>
    </dgm:pt>
    <dgm:pt modelId="{25954D95-EE62-4649-B31F-E6FA37256DE2}" type="pres">
      <dgm:prSet presAssocID="{3AC82E2D-0CA3-3E48-AC1C-A72AC721A47F}" presName="sibTrans" presStyleCnt="0"/>
      <dgm:spPr/>
    </dgm:pt>
    <dgm:pt modelId="{83AF1FFB-864D-6743-9324-5C0CD2AA4E97}" type="pres">
      <dgm:prSet presAssocID="{EE03373A-8064-CB49-88E3-1DE8916AFB0C}" presName="node" presStyleLbl="node1" presStyleIdx="2" presStyleCnt="5">
        <dgm:presLayoutVars>
          <dgm:bulletEnabled val="1"/>
        </dgm:presLayoutVars>
      </dgm:prSet>
      <dgm:spPr/>
    </dgm:pt>
    <dgm:pt modelId="{22D878A1-7F72-D743-8E29-516606A476F6}" type="pres">
      <dgm:prSet presAssocID="{A52CDC8A-E8A5-7548-BD93-C2760F9A9E88}" presName="sibTrans" presStyleCnt="0"/>
      <dgm:spPr/>
    </dgm:pt>
    <dgm:pt modelId="{5753C5F1-B388-8F4D-B198-39D37EBF72BD}" type="pres">
      <dgm:prSet presAssocID="{13B49CD8-A297-A549-8F06-92A83A743E32}" presName="node" presStyleLbl="node1" presStyleIdx="3" presStyleCnt="5">
        <dgm:presLayoutVars>
          <dgm:bulletEnabled val="1"/>
        </dgm:presLayoutVars>
      </dgm:prSet>
      <dgm:spPr/>
    </dgm:pt>
    <dgm:pt modelId="{64861530-69D7-DF45-B98D-F89CA773C5CE}" type="pres">
      <dgm:prSet presAssocID="{4CCBACA1-0DC4-4D4B-A5BC-8CF452E86530}" presName="sibTrans" presStyleCnt="0"/>
      <dgm:spPr/>
    </dgm:pt>
    <dgm:pt modelId="{6A4410B7-4CD4-1342-B358-BF5412F738AA}" type="pres">
      <dgm:prSet presAssocID="{0F6F584B-330D-2342-AF21-B225A8233DF5}" presName="node" presStyleLbl="node1" presStyleIdx="4" presStyleCnt="5">
        <dgm:presLayoutVars>
          <dgm:bulletEnabled val="1"/>
        </dgm:presLayoutVars>
      </dgm:prSet>
      <dgm:spPr/>
    </dgm:pt>
  </dgm:ptLst>
  <dgm:cxnLst>
    <dgm:cxn modelId="{28504E2F-7833-944D-BBC9-60E666EBC510}" srcId="{8F70B9E4-CE8D-594B-96A5-477FCD000B36}" destId="{13B49CD8-A297-A549-8F06-92A83A743E32}" srcOrd="3" destOrd="0" parTransId="{F2E80375-CF5B-F048-80D8-0C878AEDCEE1}" sibTransId="{4CCBACA1-0DC4-4D4B-A5BC-8CF452E86530}"/>
    <dgm:cxn modelId="{8AB2913B-9F44-CA4A-A874-986C29DBD983}" srcId="{8F70B9E4-CE8D-594B-96A5-477FCD000B36}" destId="{A110FAE1-6A41-A444-B633-AE3B377C4BF9}" srcOrd="0" destOrd="0" parTransId="{8A7BAE2B-9270-B146-8EAD-BA8B5F5CEF51}" sibTransId="{8B42FA64-878D-9343-9E16-C50CC51D96C6}"/>
    <dgm:cxn modelId="{A5A88C3D-CD09-AC4A-9737-B53A0CE34BAD}" type="presOf" srcId="{A71AF910-0AEA-F14D-BC7D-5833891D75BB}" destId="{F17303F2-1964-BC4B-9EE6-4A307BD8FF80}" srcOrd="0" destOrd="0" presId="urn:microsoft.com/office/officeart/2005/8/layout/hList6"/>
    <dgm:cxn modelId="{D2F20D53-36DA-D043-9E7D-2AA41BAFFC6F}" type="presOf" srcId="{A110FAE1-6A41-A444-B633-AE3B377C4BF9}" destId="{08772081-051F-BD4C-8019-73C03A40E146}" srcOrd="0" destOrd="0" presId="urn:microsoft.com/office/officeart/2005/8/layout/hList6"/>
    <dgm:cxn modelId="{B38B2460-BB53-554C-ABDA-120C538A70BB}" type="presOf" srcId="{EE03373A-8064-CB49-88E3-1DE8916AFB0C}" destId="{83AF1FFB-864D-6743-9324-5C0CD2AA4E97}" srcOrd="0" destOrd="0" presId="urn:microsoft.com/office/officeart/2005/8/layout/hList6"/>
    <dgm:cxn modelId="{B28D1665-A24A-8040-A509-23F41EDCC7B4}" type="presOf" srcId="{13B49CD8-A297-A549-8F06-92A83A743E32}" destId="{5753C5F1-B388-8F4D-B198-39D37EBF72BD}" srcOrd="0" destOrd="0" presId="urn:microsoft.com/office/officeart/2005/8/layout/hList6"/>
    <dgm:cxn modelId="{5D9BDF74-8892-1148-B862-A279835F4318}" srcId="{8F70B9E4-CE8D-594B-96A5-477FCD000B36}" destId="{A71AF910-0AEA-F14D-BC7D-5833891D75BB}" srcOrd="1" destOrd="0" parTransId="{9539EB78-6ADE-4247-9F1F-2EB58E5535A5}" sibTransId="{3AC82E2D-0CA3-3E48-AC1C-A72AC721A47F}"/>
    <dgm:cxn modelId="{68222A7F-DC75-C44E-BDF1-1F648F2389B1}" srcId="{8F70B9E4-CE8D-594B-96A5-477FCD000B36}" destId="{EE03373A-8064-CB49-88E3-1DE8916AFB0C}" srcOrd="2" destOrd="0" parTransId="{2014B865-E759-974F-B6D1-5E694A9E3672}" sibTransId="{A52CDC8A-E8A5-7548-BD93-C2760F9A9E88}"/>
    <dgm:cxn modelId="{A8C4A495-72B1-7C4B-86BB-604802DA254C}" srcId="{8F70B9E4-CE8D-594B-96A5-477FCD000B36}" destId="{0F6F584B-330D-2342-AF21-B225A8233DF5}" srcOrd="4" destOrd="0" parTransId="{47010E42-A4B0-E142-A01A-57F63D92EF96}" sibTransId="{B7770C8C-34E5-EB43-9268-34622B7D195F}"/>
    <dgm:cxn modelId="{F0688CE5-D29C-194F-9026-EA76E9F71526}" type="presOf" srcId="{0F6F584B-330D-2342-AF21-B225A8233DF5}" destId="{6A4410B7-4CD4-1342-B358-BF5412F738AA}" srcOrd="0" destOrd="0" presId="urn:microsoft.com/office/officeart/2005/8/layout/hList6"/>
    <dgm:cxn modelId="{9E4F25FB-C12B-A046-8908-90F22319A1F2}" type="presOf" srcId="{8F70B9E4-CE8D-594B-96A5-477FCD000B36}" destId="{A4B50359-AEBE-C14C-8E24-DA13274AD8B8}" srcOrd="0" destOrd="0" presId="urn:microsoft.com/office/officeart/2005/8/layout/hList6"/>
    <dgm:cxn modelId="{1588C5EA-629D-6F4F-9E56-230EC8F5D6BF}" type="presParOf" srcId="{A4B50359-AEBE-C14C-8E24-DA13274AD8B8}" destId="{08772081-051F-BD4C-8019-73C03A40E146}" srcOrd="0" destOrd="0" presId="urn:microsoft.com/office/officeart/2005/8/layout/hList6"/>
    <dgm:cxn modelId="{576E2F1C-8ED0-2641-871A-4FEB08C5ED6C}" type="presParOf" srcId="{A4B50359-AEBE-C14C-8E24-DA13274AD8B8}" destId="{3AE3C9BD-7EED-D341-A91B-D43294526A4F}" srcOrd="1" destOrd="0" presId="urn:microsoft.com/office/officeart/2005/8/layout/hList6"/>
    <dgm:cxn modelId="{F991434A-A9F6-BF43-9DE4-EEBECEFA38F1}" type="presParOf" srcId="{A4B50359-AEBE-C14C-8E24-DA13274AD8B8}" destId="{F17303F2-1964-BC4B-9EE6-4A307BD8FF80}" srcOrd="2" destOrd="0" presId="urn:microsoft.com/office/officeart/2005/8/layout/hList6"/>
    <dgm:cxn modelId="{6BF7A36E-2D3D-9446-8E76-175C97572ED1}" type="presParOf" srcId="{A4B50359-AEBE-C14C-8E24-DA13274AD8B8}" destId="{25954D95-EE62-4649-B31F-E6FA37256DE2}" srcOrd="3" destOrd="0" presId="urn:microsoft.com/office/officeart/2005/8/layout/hList6"/>
    <dgm:cxn modelId="{3FAED50C-18AD-754B-AD80-60257A233668}" type="presParOf" srcId="{A4B50359-AEBE-C14C-8E24-DA13274AD8B8}" destId="{83AF1FFB-864D-6743-9324-5C0CD2AA4E97}" srcOrd="4" destOrd="0" presId="urn:microsoft.com/office/officeart/2005/8/layout/hList6"/>
    <dgm:cxn modelId="{18E53A55-15CA-9242-BBF6-D0324085FA09}" type="presParOf" srcId="{A4B50359-AEBE-C14C-8E24-DA13274AD8B8}" destId="{22D878A1-7F72-D743-8E29-516606A476F6}" srcOrd="5" destOrd="0" presId="urn:microsoft.com/office/officeart/2005/8/layout/hList6"/>
    <dgm:cxn modelId="{77527A1D-27E8-4549-A1CE-AB28D706C941}" type="presParOf" srcId="{A4B50359-AEBE-C14C-8E24-DA13274AD8B8}" destId="{5753C5F1-B388-8F4D-B198-39D37EBF72BD}" srcOrd="6" destOrd="0" presId="urn:microsoft.com/office/officeart/2005/8/layout/hList6"/>
    <dgm:cxn modelId="{95AD183D-1138-9F42-824C-AD381B6A4677}" type="presParOf" srcId="{A4B50359-AEBE-C14C-8E24-DA13274AD8B8}" destId="{64861530-69D7-DF45-B98D-F89CA773C5CE}" srcOrd="7" destOrd="0" presId="urn:microsoft.com/office/officeart/2005/8/layout/hList6"/>
    <dgm:cxn modelId="{3FDC870D-821A-8B4B-9B80-1B21B6BA6592}" type="presParOf" srcId="{A4B50359-AEBE-C14C-8E24-DA13274AD8B8}" destId="{6A4410B7-4CD4-1342-B358-BF5412F738AA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B7AB8C-9E8A-DF4E-9095-704AA83AD5B6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90F8698B-72C6-AE43-A84C-30DB15A13000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2400" dirty="0"/>
            <a:t>Decrease in time to administration of appropriate antibiotic therapy and improved compliance with local and national prescribing guidelines </a:t>
          </a:r>
          <a:r>
            <a:rPr lang="en-US" sz="2400" u="sng" dirty="0"/>
            <a:t>without affecting hospital readmission</a:t>
          </a:r>
          <a:endParaRPr lang="en-SA" sz="2400" u="sng" dirty="0"/>
        </a:p>
      </dgm:t>
    </dgm:pt>
    <dgm:pt modelId="{8B721135-E855-E043-9525-F68DD9C9F5BF}" type="parTrans" cxnId="{79050682-27EB-AA4A-B742-B0567F5838AF}">
      <dgm:prSet/>
      <dgm:spPr/>
      <dgm:t>
        <a:bodyPr/>
        <a:lstStyle/>
        <a:p>
          <a:pPr>
            <a:lnSpc>
              <a:spcPct val="150000"/>
            </a:lnSpc>
          </a:pPr>
          <a:endParaRPr lang="en-US" sz="2400"/>
        </a:p>
      </dgm:t>
    </dgm:pt>
    <dgm:pt modelId="{D6872E45-9831-4445-ABB0-1FC9609D1CE9}" type="sibTrans" cxnId="{79050682-27EB-AA4A-B742-B0567F5838AF}">
      <dgm:prSet/>
      <dgm:spPr/>
      <dgm:t>
        <a:bodyPr/>
        <a:lstStyle/>
        <a:p>
          <a:pPr>
            <a:lnSpc>
              <a:spcPct val="150000"/>
            </a:lnSpc>
          </a:pPr>
          <a:endParaRPr lang="en-US" sz="2400"/>
        </a:p>
      </dgm:t>
    </dgm:pt>
    <dgm:pt modelId="{698C2F09-DB8C-5F4D-B614-77D51F12CF82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2400" u="none" dirty="0"/>
            <a:t>Intravenous to oral conversion and shortening therapy duration safely </a:t>
          </a:r>
          <a:r>
            <a:rPr lang="en-US" sz="2400" b="0" u="sng" dirty="0"/>
            <a:t>reduced excessively long antibiotic courses and length of hospital stay</a:t>
          </a:r>
          <a:endParaRPr lang="en-SA" sz="2400" b="0" u="sng" dirty="0"/>
        </a:p>
      </dgm:t>
    </dgm:pt>
    <dgm:pt modelId="{52D40D19-23E2-9B42-8595-C146F9ACD1D6}" type="parTrans" cxnId="{DA874112-3474-8447-A019-EA8FF45BD660}">
      <dgm:prSet/>
      <dgm:spPr/>
      <dgm:t>
        <a:bodyPr/>
        <a:lstStyle/>
        <a:p>
          <a:pPr>
            <a:lnSpc>
              <a:spcPct val="150000"/>
            </a:lnSpc>
          </a:pPr>
          <a:endParaRPr lang="en-US" sz="2400"/>
        </a:p>
      </dgm:t>
    </dgm:pt>
    <dgm:pt modelId="{CDBF37CF-D5BD-454B-8495-DF53E1947165}" type="sibTrans" cxnId="{DA874112-3474-8447-A019-EA8FF45BD660}">
      <dgm:prSet/>
      <dgm:spPr/>
      <dgm:t>
        <a:bodyPr/>
        <a:lstStyle/>
        <a:p>
          <a:pPr>
            <a:lnSpc>
              <a:spcPct val="150000"/>
            </a:lnSpc>
          </a:pPr>
          <a:endParaRPr lang="en-US" sz="2400"/>
        </a:p>
      </dgm:t>
    </dgm:pt>
    <dgm:pt modelId="{770B13F3-BA2D-A140-9FC7-87FB8236D6F0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2400" dirty="0"/>
            <a:t>High acceptance rates of pharmacist recommendations by physicians, demonstrating the credibility of pharmacists </a:t>
          </a:r>
          <a:endParaRPr lang="en-SA" sz="2400" dirty="0"/>
        </a:p>
      </dgm:t>
    </dgm:pt>
    <dgm:pt modelId="{50AD658B-BDD9-574C-9959-D702BB26C775}" type="parTrans" cxnId="{DF3E2A8C-F37B-3649-B29F-2341CC335C8F}">
      <dgm:prSet/>
      <dgm:spPr/>
      <dgm:t>
        <a:bodyPr/>
        <a:lstStyle/>
        <a:p>
          <a:pPr>
            <a:lnSpc>
              <a:spcPct val="150000"/>
            </a:lnSpc>
          </a:pPr>
          <a:endParaRPr lang="en-US" sz="2400"/>
        </a:p>
      </dgm:t>
    </dgm:pt>
    <dgm:pt modelId="{8F0FC297-0830-2442-B746-392698D71FBF}" type="sibTrans" cxnId="{DF3E2A8C-F37B-3649-B29F-2341CC335C8F}">
      <dgm:prSet/>
      <dgm:spPr/>
      <dgm:t>
        <a:bodyPr/>
        <a:lstStyle/>
        <a:p>
          <a:pPr>
            <a:lnSpc>
              <a:spcPct val="150000"/>
            </a:lnSpc>
          </a:pPr>
          <a:endParaRPr lang="en-US" sz="2400"/>
        </a:p>
      </dgm:t>
    </dgm:pt>
    <dgm:pt modelId="{48D292D0-635C-DD4A-BE72-DCB8BD343E97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2400" u="sng" dirty="0"/>
            <a:t>Significant reduction </a:t>
          </a:r>
          <a:r>
            <a:rPr lang="en-US" sz="2400" dirty="0"/>
            <a:t>in overall antibiotic use, associated costs, and excessive therapy duration, leading to substantive cost savings</a:t>
          </a:r>
          <a:endParaRPr lang="en-SA" sz="2400" dirty="0"/>
        </a:p>
      </dgm:t>
    </dgm:pt>
    <dgm:pt modelId="{2AC48141-07E9-C94A-B0B8-0EE2E21A974C}" type="parTrans" cxnId="{45108789-3D16-E84D-A41C-F861A0495568}">
      <dgm:prSet/>
      <dgm:spPr/>
      <dgm:t>
        <a:bodyPr/>
        <a:lstStyle/>
        <a:p>
          <a:pPr>
            <a:lnSpc>
              <a:spcPct val="150000"/>
            </a:lnSpc>
          </a:pPr>
          <a:endParaRPr lang="en-US" sz="2400"/>
        </a:p>
      </dgm:t>
    </dgm:pt>
    <dgm:pt modelId="{EE173536-E12E-9C46-B804-410F3C454F64}" type="sibTrans" cxnId="{45108789-3D16-E84D-A41C-F861A0495568}">
      <dgm:prSet/>
      <dgm:spPr/>
      <dgm:t>
        <a:bodyPr/>
        <a:lstStyle/>
        <a:p>
          <a:pPr>
            <a:lnSpc>
              <a:spcPct val="150000"/>
            </a:lnSpc>
          </a:pPr>
          <a:endParaRPr lang="en-US" sz="2400"/>
        </a:p>
      </dgm:t>
    </dgm:pt>
    <dgm:pt modelId="{FB0DE2EA-EC08-C544-BC83-55374060E57D}" type="pres">
      <dgm:prSet presAssocID="{64B7AB8C-9E8A-DF4E-9095-704AA83AD5B6}" presName="diagram" presStyleCnt="0">
        <dgm:presLayoutVars>
          <dgm:dir/>
          <dgm:resizeHandles val="exact"/>
        </dgm:presLayoutVars>
      </dgm:prSet>
      <dgm:spPr/>
    </dgm:pt>
    <dgm:pt modelId="{F151E146-C5DA-B243-9808-B820AA2E0A4A}" type="pres">
      <dgm:prSet presAssocID="{90F8698B-72C6-AE43-A84C-30DB15A13000}" presName="node" presStyleLbl="node1" presStyleIdx="0" presStyleCnt="4">
        <dgm:presLayoutVars>
          <dgm:bulletEnabled val="1"/>
        </dgm:presLayoutVars>
      </dgm:prSet>
      <dgm:spPr/>
    </dgm:pt>
    <dgm:pt modelId="{E215CC07-62C5-EE41-B503-1C6B3808BA94}" type="pres">
      <dgm:prSet presAssocID="{D6872E45-9831-4445-ABB0-1FC9609D1CE9}" presName="sibTrans" presStyleCnt="0"/>
      <dgm:spPr/>
    </dgm:pt>
    <dgm:pt modelId="{C87F8688-4C06-1242-8E73-DF40CFE4EF06}" type="pres">
      <dgm:prSet presAssocID="{698C2F09-DB8C-5F4D-B614-77D51F12CF82}" presName="node" presStyleLbl="node1" presStyleIdx="1" presStyleCnt="4">
        <dgm:presLayoutVars>
          <dgm:bulletEnabled val="1"/>
        </dgm:presLayoutVars>
      </dgm:prSet>
      <dgm:spPr/>
    </dgm:pt>
    <dgm:pt modelId="{C36527CA-D7E8-614A-A31E-244E10CAF161}" type="pres">
      <dgm:prSet presAssocID="{CDBF37CF-D5BD-454B-8495-DF53E1947165}" presName="sibTrans" presStyleCnt="0"/>
      <dgm:spPr/>
    </dgm:pt>
    <dgm:pt modelId="{8E472F73-42F5-9240-9B37-95466ACE6F9F}" type="pres">
      <dgm:prSet presAssocID="{770B13F3-BA2D-A140-9FC7-87FB8236D6F0}" presName="node" presStyleLbl="node1" presStyleIdx="2" presStyleCnt="4">
        <dgm:presLayoutVars>
          <dgm:bulletEnabled val="1"/>
        </dgm:presLayoutVars>
      </dgm:prSet>
      <dgm:spPr/>
    </dgm:pt>
    <dgm:pt modelId="{92EF0DC1-8F09-4E4C-8A86-9380C4EE07B3}" type="pres">
      <dgm:prSet presAssocID="{8F0FC297-0830-2442-B746-392698D71FBF}" presName="sibTrans" presStyleCnt="0"/>
      <dgm:spPr/>
    </dgm:pt>
    <dgm:pt modelId="{C51C6ACC-74CA-4F4A-BBCB-01A269B9BEB9}" type="pres">
      <dgm:prSet presAssocID="{48D292D0-635C-DD4A-BE72-DCB8BD343E97}" presName="node" presStyleLbl="node1" presStyleIdx="3" presStyleCnt="4">
        <dgm:presLayoutVars>
          <dgm:bulletEnabled val="1"/>
        </dgm:presLayoutVars>
      </dgm:prSet>
      <dgm:spPr/>
    </dgm:pt>
  </dgm:ptLst>
  <dgm:cxnLst>
    <dgm:cxn modelId="{DA874112-3474-8447-A019-EA8FF45BD660}" srcId="{64B7AB8C-9E8A-DF4E-9095-704AA83AD5B6}" destId="{698C2F09-DB8C-5F4D-B614-77D51F12CF82}" srcOrd="1" destOrd="0" parTransId="{52D40D19-23E2-9B42-8595-C146F9ACD1D6}" sibTransId="{CDBF37CF-D5BD-454B-8495-DF53E1947165}"/>
    <dgm:cxn modelId="{92D07E3D-74A9-2E43-8560-322ECC0D85D3}" type="presOf" srcId="{90F8698B-72C6-AE43-A84C-30DB15A13000}" destId="{F151E146-C5DA-B243-9808-B820AA2E0A4A}" srcOrd="0" destOrd="0" presId="urn:microsoft.com/office/officeart/2005/8/layout/default"/>
    <dgm:cxn modelId="{79050682-27EB-AA4A-B742-B0567F5838AF}" srcId="{64B7AB8C-9E8A-DF4E-9095-704AA83AD5B6}" destId="{90F8698B-72C6-AE43-A84C-30DB15A13000}" srcOrd="0" destOrd="0" parTransId="{8B721135-E855-E043-9525-F68DD9C9F5BF}" sibTransId="{D6872E45-9831-4445-ABB0-1FC9609D1CE9}"/>
    <dgm:cxn modelId="{45108789-3D16-E84D-A41C-F861A0495568}" srcId="{64B7AB8C-9E8A-DF4E-9095-704AA83AD5B6}" destId="{48D292D0-635C-DD4A-BE72-DCB8BD343E97}" srcOrd="3" destOrd="0" parTransId="{2AC48141-07E9-C94A-B0B8-0EE2E21A974C}" sibTransId="{EE173536-E12E-9C46-B804-410F3C454F64}"/>
    <dgm:cxn modelId="{DF3E2A8C-F37B-3649-B29F-2341CC335C8F}" srcId="{64B7AB8C-9E8A-DF4E-9095-704AA83AD5B6}" destId="{770B13F3-BA2D-A140-9FC7-87FB8236D6F0}" srcOrd="2" destOrd="0" parTransId="{50AD658B-BDD9-574C-9959-D702BB26C775}" sibTransId="{8F0FC297-0830-2442-B746-392698D71FBF}"/>
    <dgm:cxn modelId="{502011A5-8CF3-3044-87BF-27CF5DCFAA14}" type="presOf" srcId="{770B13F3-BA2D-A140-9FC7-87FB8236D6F0}" destId="{8E472F73-42F5-9240-9B37-95466ACE6F9F}" srcOrd="0" destOrd="0" presId="urn:microsoft.com/office/officeart/2005/8/layout/default"/>
    <dgm:cxn modelId="{8E7943B2-7EB5-FE4D-9E3B-BAB05EA17A19}" type="presOf" srcId="{48D292D0-635C-DD4A-BE72-DCB8BD343E97}" destId="{C51C6ACC-74CA-4F4A-BBCB-01A269B9BEB9}" srcOrd="0" destOrd="0" presId="urn:microsoft.com/office/officeart/2005/8/layout/default"/>
    <dgm:cxn modelId="{2E2604DE-B02E-BE4A-A1F3-C90DF2C133A8}" type="presOf" srcId="{64B7AB8C-9E8A-DF4E-9095-704AA83AD5B6}" destId="{FB0DE2EA-EC08-C544-BC83-55374060E57D}" srcOrd="0" destOrd="0" presId="urn:microsoft.com/office/officeart/2005/8/layout/default"/>
    <dgm:cxn modelId="{E7E987F0-BC56-2F4F-BD2B-B525618F9F72}" type="presOf" srcId="{698C2F09-DB8C-5F4D-B614-77D51F12CF82}" destId="{C87F8688-4C06-1242-8E73-DF40CFE4EF06}" srcOrd="0" destOrd="0" presId="urn:microsoft.com/office/officeart/2005/8/layout/default"/>
    <dgm:cxn modelId="{261AFC71-EFA9-8841-9E5F-F2909D1E18E0}" type="presParOf" srcId="{FB0DE2EA-EC08-C544-BC83-55374060E57D}" destId="{F151E146-C5DA-B243-9808-B820AA2E0A4A}" srcOrd="0" destOrd="0" presId="urn:microsoft.com/office/officeart/2005/8/layout/default"/>
    <dgm:cxn modelId="{8E83976A-B606-F54D-BB99-BC481D67B82D}" type="presParOf" srcId="{FB0DE2EA-EC08-C544-BC83-55374060E57D}" destId="{E215CC07-62C5-EE41-B503-1C6B3808BA94}" srcOrd="1" destOrd="0" presId="urn:microsoft.com/office/officeart/2005/8/layout/default"/>
    <dgm:cxn modelId="{C97B57B6-5086-1143-92CD-D6A4CEBA6931}" type="presParOf" srcId="{FB0DE2EA-EC08-C544-BC83-55374060E57D}" destId="{C87F8688-4C06-1242-8E73-DF40CFE4EF06}" srcOrd="2" destOrd="0" presId="urn:microsoft.com/office/officeart/2005/8/layout/default"/>
    <dgm:cxn modelId="{9BA2A7C0-4BD4-C247-892B-10D7179BC28D}" type="presParOf" srcId="{FB0DE2EA-EC08-C544-BC83-55374060E57D}" destId="{C36527CA-D7E8-614A-A31E-244E10CAF161}" srcOrd="3" destOrd="0" presId="urn:microsoft.com/office/officeart/2005/8/layout/default"/>
    <dgm:cxn modelId="{0A792262-9C63-D746-8A69-67B561EC3855}" type="presParOf" srcId="{FB0DE2EA-EC08-C544-BC83-55374060E57D}" destId="{8E472F73-42F5-9240-9B37-95466ACE6F9F}" srcOrd="4" destOrd="0" presId="urn:microsoft.com/office/officeart/2005/8/layout/default"/>
    <dgm:cxn modelId="{D5D4E21F-6FAF-9341-936E-5E324C135BF7}" type="presParOf" srcId="{FB0DE2EA-EC08-C544-BC83-55374060E57D}" destId="{92EF0DC1-8F09-4E4C-8A86-9380C4EE07B3}" srcOrd="5" destOrd="0" presId="urn:microsoft.com/office/officeart/2005/8/layout/default"/>
    <dgm:cxn modelId="{6BA488C9-D6DB-0245-80A2-C683DFF38439}" type="presParOf" srcId="{FB0DE2EA-EC08-C544-BC83-55374060E57D}" destId="{C51C6ACC-74CA-4F4A-BBCB-01A269B9BEB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772081-051F-BD4C-8019-73C03A40E146}">
      <dsp:nvSpPr>
        <dsp:cNvPr id="0" name=""/>
        <dsp:cNvSpPr/>
      </dsp:nvSpPr>
      <dsp:spPr>
        <a:xfrm rot="16200000">
          <a:off x="-1257498" y="1264046"/>
          <a:ext cx="4825999" cy="2297906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4579" bIns="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Shorter is better</a:t>
          </a:r>
        </a:p>
      </dsp:txBody>
      <dsp:txXfrm rot="5400000">
        <a:off x="6548" y="965200"/>
        <a:ext cx="2297906" cy="2895599"/>
      </dsp:txXfrm>
    </dsp:sp>
    <dsp:sp modelId="{F17303F2-1964-BC4B-9EE6-4A307BD8FF80}">
      <dsp:nvSpPr>
        <dsp:cNvPr id="0" name=""/>
        <dsp:cNvSpPr/>
      </dsp:nvSpPr>
      <dsp:spPr>
        <a:xfrm rot="16200000">
          <a:off x="1212750" y="1264046"/>
          <a:ext cx="4825999" cy="2297906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4579" bIns="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IV to oral switch</a:t>
          </a:r>
        </a:p>
      </dsp:txBody>
      <dsp:txXfrm rot="5400000">
        <a:off x="2476796" y="965200"/>
        <a:ext cx="2297906" cy="2895599"/>
      </dsp:txXfrm>
    </dsp:sp>
    <dsp:sp modelId="{83AF1FFB-864D-6743-9324-5C0CD2AA4E97}">
      <dsp:nvSpPr>
        <dsp:cNvPr id="0" name=""/>
        <dsp:cNvSpPr/>
      </dsp:nvSpPr>
      <dsp:spPr>
        <a:xfrm rot="16200000">
          <a:off x="3683000" y="1264046"/>
          <a:ext cx="4825999" cy="2297906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4579" bIns="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Time to administration</a:t>
          </a:r>
        </a:p>
      </dsp:txBody>
      <dsp:txXfrm rot="5400000">
        <a:off x="4947046" y="965200"/>
        <a:ext cx="2297906" cy="2895599"/>
      </dsp:txXfrm>
    </dsp:sp>
    <dsp:sp modelId="{5753C5F1-B388-8F4D-B198-39D37EBF72BD}">
      <dsp:nvSpPr>
        <dsp:cNvPr id="0" name=""/>
        <dsp:cNvSpPr/>
      </dsp:nvSpPr>
      <dsp:spPr>
        <a:xfrm rot="16200000">
          <a:off x="6153249" y="1264046"/>
          <a:ext cx="4825999" cy="2297906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4579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Streamlining</a:t>
          </a:r>
        </a:p>
      </dsp:txBody>
      <dsp:txXfrm rot="5400000">
        <a:off x="7417295" y="965200"/>
        <a:ext cx="2297906" cy="2895599"/>
      </dsp:txXfrm>
    </dsp:sp>
    <dsp:sp modelId="{6A4410B7-4CD4-1342-B358-BF5412F738AA}">
      <dsp:nvSpPr>
        <dsp:cNvPr id="0" name=""/>
        <dsp:cNvSpPr/>
      </dsp:nvSpPr>
      <dsp:spPr>
        <a:xfrm rot="16200000">
          <a:off x="8623498" y="1264046"/>
          <a:ext cx="4825999" cy="2297906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4579" bIns="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Pre-authorization and restriction</a:t>
          </a:r>
        </a:p>
      </dsp:txBody>
      <dsp:txXfrm rot="5400000">
        <a:off x="9887544" y="965200"/>
        <a:ext cx="2297906" cy="28955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51E146-C5DA-B243-9808-B820AA2E0A4A}">
      <dsp:nvSpPr>
        <dsp:cNvPr id="0" name=""/>
        <dsp:cNvSpPr/>
      </dsp:nvSpPr>
      <dsp:spPr>
        <a:xfrm>
          <a:off x="2036074" y="3226"/>
          <a:ext cx="5299881" cy="31799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Decrease in time to administration of appropriate antibiotic therapy and improved compliance with local and national prescribing guidelines </a:t>
          </a:r>
          <a:r>
            <a:rPr lang="en-US" sz="2400" u="sng" kern="1200" dirty="0"/>
            <a:t>without affecting hospital readmission</a:t>
          </a:r>
          <a:endParaRPr lang="en-SA" sz="2400" u="sng" kern="1200" dirty="0"/>
        </a:p>
      </dsp:txBody>
      <dsp:txXfrm>
        <a:off x="2036074" y="3226"/>
        <a:ext cx="5299881" cy="3179928"/>
      </dsp:txXfrm>
    </dsp:sp>
    <dsp:sp modelId="{C87F8688-4C06-1242-8E73-DF40CFE4EF06}">
      <dsp:nvSpPr>
        <dsp:cNvPr id="0" name=""/>
        <dsp:cNvSpPr/>
      </dsp:nvSpPr>
      <dsp:spPr>
        <a:xfrm>
          <a:off x="7865944" y="3226"/>
          <a:ext cx="5299881" cy="31799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none" kern="1200" dirty="0"/>
            <a:t>Intravenous to oral conversion and shortening therapy duration safely </a:t>
          </a:r>
          <a:r>
            <a:rPr lang="en-US" sz="2400" b="0" u="sng" kern="1200" dirty="0"/>
            <a:t>reduced excessively long antibiotic courses and length of hospital stay</a:t>
          </a:r>
          <a:endParaRPr lang="en-SA" sz="2400" b="0" u="sng" kern="1200" dirty="0"/>
        </a:p>
      </dsp:txBody>
      <dsp:txXfrm>
        <a:off x="7865944" y="3226"/>
        <a:ext cx="5299881" cy="3179928"/>
      </dsp:txXfrm>
    </dsp:sp>
    <dsp:sp modelId="{8E472F73-42F5-9240-9B37-95466ACE6F9F}">
      <dsp:nvSpPr>
        <dsp:cNvPr id="0" name=""/>
        <dsp:cNvSpPr/>
      </dsp:nvSpPr>
      <dsp:spPr>
        <a:xfrm>
          <a:off x="2036074" y="3713143"/>
          <a:ext cx="5299881" cy="31799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High acceptance rates of pharmacist recommendations by physicians, demonstrating the credibility of pharmacists </a:t>
          </a:r>
          <a:endParaRPr lang="en-SA" sz="2400" kern="1200" dirty="0"/>
        </a:p>
      </dsp:txBody>
      <dsp:txXfrm>
        <a:off x="2036074" y="3713143"/>
        <a:ext cx="5299881" cy="3179928"/>
      </dsp:txXfrm>
    </dsp:sp>
    <dsp:sp modelId="{C51C6ACC-74CA-4F4A-BBCB-01A269B9BEB9}">
      <dsp:nvSpPr>
        <dsp:cNvPr id="0" name=""/>
        <dsp:cNvSpPr/>
      </dsp:nvSpPr>
      <dsp:spPr>
        <a:xfrm>
          <a:off x="7865944" y="3713143"/>
          <a:ext cx="5299881" cy="31799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 dirty="0"/>
            <a:t>Significant reduction </a:t>
          </a:r>
          <a:r>
            <a:rPr lang="en-US" sz="2400" kern="1200" dirty="0"/>
            <a:t>in overall antibiotic use, associated costs, and excessive therapy duration, leading to substantive cost savings</a:t>
          </a:r>
          <a:endParaRPr lang="en-SA" sz="2400" kern="1200" dirty="0"/>
        </a:p>
      </dsp:txBody>
      <dsp:txXfrm>
        <a:off x="7865944" y="3713143"/>
        <a:ext cx="5299881" cy="3179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svg"/><Relationship Id="rId7" Type="http://schemas.openxmlformats.org/officeDocument/2006/relationships/diagramLayout" Target="../diagrams/layou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6.svg"/><Relationship Id="rId10" Type="http://schemas.microsoft.com/office/2007/relationships/diagramDrawing" Target="../diagrams/drawing1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42286" y="-90365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Freeform 3"/>
          <p:cNvSpPr/>
          <p:nvPr/>
        </p:nvSpPr>
        <p:spPr>
          <a:xfrm flipH="1">
            <a:off x="0" y="-139351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6545714" y="0"/>
                </a:moveTo>
                <a:lnTo>
                  <a:pt x="0" y="0"/>
                </a:lnTo>
                <a:lnTo>
                  <a:pt x="0" y="4367777"/>
                </a:lnTo>
                <a:lnTo>
                  <a:pt x="6545714" y="4367777"/>
                </a:lnTo>
                <a:lnTo>
                  <a:pt x="654571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TextBox 4"/>
          <p:cNvSpPr txBox="1"/>
          <p:nvPr/>
        </p:nvSpPr>
        <p:spPr>
          <a:xfrm>
            <a:off x="2855629" y="2652374"/>
            <a:ext cx="12576743" cy="337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596"/>
              </a:lnSpc>
            </a:pPr>
            <a:r>
              <a:rPr lang="en-US" sz="10000" b="1" dirty="0">
                <a:solidFill>
                  <a:srgbClr val="031F72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Safety and Quality Program for Residents</a:t>
            </a:r>
          </a:p>
        </p:txBody>
      </p:sp>
      <p:sp>
        <p:nvSpPr>
          <p:cNvPr id="5" name="Freeform 5"/>
          <p:cNvSpPr/>
          <p:nvPr/>
        </p:nvSpPr>
        <p:spPr>
          <a:xfrm>
            <a:off x="114300" y="8530868"/>
            <a:ext cx="1761748" cy="1761748"/>
          </a:xfrm>
          <a:custGeom>
            <a:avLst/>
            <a:gdLst/>
            <a:ahLst/>
            <a:cxnLst/>
            <a:rect l="l" t="t" r="r" b="b"/>
            <a:pathLst>
              <a:path w="1761748" h="1761748">
                <a:moveTo>
                  <a:pt x="0" y="0"/>
                </a:moveTo>
                <a:lnTo>
                  <a:pt x="1761748" y="0"/>
                </a:lnTo>
                <a:lnTo>
                  <a:pt x="1761748" y="1761749"/>
                </a:lnTo>
                <a:lnTo>
                  <a:pt x="0" y="17617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6" name="Freeform 6"/>
          <p:cNvSpPr/>
          <p:nvPr/>
        </p:nvSpPr>
        <p:spPr>
          <a:xfrm>
            <a:off x="2032961" y="8609991"/>
            <a:ext cx="1984491" cy="1603503"/>
          </a:xfrm>
          <a:custGeom>
            <a:avLst/>
            <a:gdLst/>
            <a:ahLst/>
            <a:cxnLst/>
            <a:rect l="l" t="t" r="r" b="b"/>
            <a:pathLst>
              <a:path w="1984491" h="1603503">
                <a:moveTo>
                  <a:pt x="0" y="0"/>
                </a:moveTo>
                <a:lnTo>
                  <a:pt x="1984492" y="0"/>
                </a:lnTo>
                <a:lnTo>
                  <a:pt x="1984492" y="1603503"/>
                </a:lnTo>
                <a:lnTo>
                  <a:pt x="0" y="16035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7" name="TextBox 7"/>
          <p:cNvSpPr txBox="1"/>
          <p:nvPr/>
        </p:nvSpPr>
        <p:spPr>
          <a:xfrm>
            <a:off x="5280756" y="6096820"/>
            <a:ext cx="772648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031F7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Pharmacy Residency Program</a:t>
            </a:r>
          </a:p>
          <a:p>
            <a:pPr algn="ctr"/>
            <a:r>
              <a:rPr lang="en-US" sz="4000" dirty="0">
                <a:solidFill>
                  <a:srgbClr val="031F7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Deanship of Postgraduate Education</a:t>
            </a:r>
          </a:p>
          <a:p>
            <a:pPr algn="ctr"/>
            <a:r>
              <a:rPr lang="en-US" sz="4000" dirty="0">
                <a:solidFill>
                  <a:srgbClr val="031F7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Quality Department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42286" y="-90365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Freeform 3"/>
          <p:cNvSpPr/>
          <p:nvPr/>
        </p:nvSpPr>
        <p:spPr>
          <a:xfrm flipH="1" flipV="1">
            <a:off x="-19050" y="6915047"/>
            <a:ext cx="4130454" cy="3371953"/>
          </a:xfrm>
          <a:custGeom>
            <a:avLst/>
            <a:gdLst/>
            <a:ahLst/>
            <a:cxnLst/>
            <a:rect l="l" t="t" r="r" b="b"/>
            <a:pathLst>
              <a:path w="4130454" h="3371953">
                <a:moveTo>
                  <a:pt x="4130454" y="3371953"/>
                </a:moveTo>
                <a:lnTo>
                  <a:pt x="0" y="3371953"/>
                </a:lnTo>
                <a:lnTo>
                  <a:pt x="0" y="0"/>
                </a:lnTo>
                <a:lnTo>
                  <a:pt x="4130454" y="0"/>
                </a:lnTo>
                <a:lnTo>
                  <a:pt x="4130454" y="337195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/>
          <p:cNvSpPr/>
          <p:nvPr/>
        </p:nvSpPr>
        <p:spPr>
          <a:xfrm flipH="1" flipV="1">
            <a:off x="-19050" y="7276443"/>
            <a:ext cx="3687765" cy="3010557"/>
          </a:xfrm>
          <a:custGeom>
            <a:avLst/>
            <a:gdLst/>
            <a:ahLst/>
            <a:cxnLst/>
            <a:rect l="l" t="t" r="r" b="b"/>
            <a:pathLst>
              <a:path w="3687765" h="3010557">
                <a:moveTo>
                  <a:pt x="3687765" y="3010557"/>
                </a:moveTo>
                <a:lnTo>
                  <a:pt x="0" y="3010557"/>
                </a:lnTo>
                <a:lnTo>
                  <a:pt x="0" y="0"/>
                </a:lnTo>
                <a:lnTo>
                  <a:pt x="3687765" y="0"/>
                </a:lnTo>
                <a:lnTo>
                  <a:pt x="3687765" y="301055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5" name="TextBox 5"/>
          <p:cNvSpPr txBox="1"/>
          <p:nvPr/>
        </p:nvSpPr>
        <p:spPr>
          <a:xfrm>
            <a:off x="323929" y="4708233"/>
            <a:ext cx="17640141" cy="209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2"/>
              </a:lnSpc>
            </a:pPr>
            <a:r>
              <a:rPr lang="en-US" sz="8518" b="1" dirty="0">
                <a:solidFill>
                  <a:schemeClr val="tx2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Theme Five: Antimicrobial Stewardship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7E64D-13EA-B1C0-4CB6-D36E39918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C10820A2-6022-1B63-F94B-044F8A209F45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28599FC-702B-D312-29B0-19EBCF343762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F0EF6F8-96F0-DDDD-AD08-74F3944AB7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601661"/>
              </p:ext>
            </p:extLst>
          </p:nvPr>
        </p:nvGraphicFramePr>
        <p:xfrm>
          <a:off x="2781300" y="3092794"/>
          <a:ext cx="12192000" cy="482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15B96D3-6FFC-8BB6-358B-D564B0C9E74C}"/>
              </a:ext>
            </a:extLst>
          </p:cNvPr>
          <p:cNvSpPr txBox="1"/>
          <p:nvPr/>
        </p:nvSpPr>
        <p:spPr>
          <a:xfrm>
            <a:off x="1676400" y="980975"/>
            <a:ext cx="11163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A" sz="4400" b="1" dirty="0">
                <a:solidFill>
                  <a:schemeClr val="tx2"/>
                </a:solidFill>
                <a:latin typeface="Aptos" panose="020B0004020202020204" pitchFamily="34" charset="0"/>
              </a:rPr>
              <a:t>Antimicrobial Stewardship Elements</a:t>
            </a:r>
          </a:p>
        </p:txBody>
      </p:sp>
    </p:spTree>
    <p:extLst>
      <p:ext uri="{BB962C8B-B14F-4D97-AF65-F5344CB8AC3E}">
        <p14:creationId xmlns:p14="http://schemas.microsoft.com/office/powerpoint/2010/main" val="348818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0AA8316-8F48-E845-7699-A7EB8AC1B0D4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38CC954-E79E-6B59-22C9-8612BC13F008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E0A9B7D-8C93-2285-9A76-85D0165EA408}"/>
              </a:ext>
            </a:extLst>
          </p:cNvPr>
          <p:cNvSpPr txBox="1"/>
          <p:nvPr/>
        </p:nvSpPr>
        <p:spPr>
          <a:xfrm>
            <a:off x="228600" y="3964908"/>
            <a:ext cx="17640141" cy="2357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dirty="0">
                <a:solidFill>
                  <a:schemeClr val="tx2"/>
                </a:solidFill>
                <a:latin typeface="Aptos" panose="020B0004020202020204" pitchFamily="34" charset="0"/>
                <a:ea typeface="IBM Plex Sans Condensed Bold"/>
                <a:cs typeface="IBM Plex Sans Condensed Bold"/>
                <a:sym typeface="IBM Plex Sans Condensed Bold"/>
              </a:rPr>
              <a:t>What is the role of clinical pharmacists/residents in antimicrobial stewardship?</a:t>
            </a:r>
          </a:p>
        </p:txBody>
      </p:sp>
    </p:spTree>
    <p:extLst>
      <p:ext uri="{BB962C8B-B14F-4D97-AF65-F5344CB8AC3E}">
        <p14:creationId xmlns:p14="http://schemas.microsoft.com/office/powerpoint/2010/main" val="67786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C968B8D4-8B80-72C6-A89E-2DD907B82D7D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pic>
        <p:nvPicPr>
          <p:cNvPr id="6" name="Picture 5" descr="A screenshot of a medical review&#10;&#10;AI-generated content may be incorrect.">
            <a:extLst>
              <a:ext uri="{FF2B5EF4-FFF2-40B4-BE49-F238E27FC236}">
                <a16:creationId xmlns:a16="http://schemas.microsoft.com/office/drawing/2014/main" id="{71EA4C70-B6E5-DA8A-874B-402C1FBD7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113" y="1485900"/>
            <a:ext cx="14617773" cy="6883400"/>
          </a:xfrm>
          <a:prstGeom prst="rect">
            <a:avLst/>
          </a:prstGeom>
          <a:ln w="38100">
            <a:noFill/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84CC9C-D2D9-121F-A4A0-02B6CCECAE14}"/>
              </a:ext>
            </a:extLst>
          </p:cNvPr>
          <p:cNvCxnSpPr>
            <a:cxnSpLocks/>
          </p:cNvCxnSpPr>
          <p:nvPr/>
        </p:nvCxnSpPr>
        <p:spPr>
          <a:xfrm>
            <a:off x="1835113" y="1485900"/>
            <a:ext cx="0" cy="673769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50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FAE6B-F524-7DAF-210E-DD5823120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89C4C3E9-0562-FAA5-C6B9-515EA16C013D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9950EE4-FBE0-78D9-D756-4234B31392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2377557"/>
              </p:ext>
            </p:extLst>
          </p:nvPr>
        </p:nvGraphicFramePr>
        <p:xfrm>
          <a:off x="1182590" y="2476500"/>
          <a:ext cx="15201900" cy="6896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5">
            <a:extLst>
              <a:ext uri="{FF2B5EF4-FFF2-40B4-BE49-F238E27FC236}">
                <a16:creationId xmlns:a16="http://schemas.microsoft.com/office/drawing/2014/main" id="{0379FCEB-2437-1A45-BDFE-0D6F9E8B0A86}"/>
              </a:ext>
            </a:extLst>
          </p:cNvPr>
          <p:cNvSpPr txBox="1"/>
          <p:nvPr/>
        </p:nvSpPr>
        <p:spPr>
          <a:xfrm>
            <a:off x="1981200" y="673519"/>
            <a:ext cx="11890181" cy="1043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000" b="1" dirty="0">
                <a:solidFill>
                  <a:schemeClr val="tx2"/>
                </a:solidFill>
                <a:latin typeface="Aptos" panose="020B0004020202020204" pitchFamily="34" charset="0"/>
                <a:ea typeface="IBM Plex Sans Condensed Bold"/>
                <a:cs typeface="IBM Plex Sans Condensed Bold"/>
                <a:sym typeface="IBM Plex Sans Condensed Bold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146848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23CE9-457B-A8ED-54FB-082665354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4F20AEFC-A6F0-10AE-31EC-3F90A637CCDE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BCEC139-7233-01BF-1CDD-D7D001F89820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DDB608E-256A-63FB-6839-6F7FB29AE517}"/>
              </a:ext>
            </a:extLst>
          </p:cNvPr>
          <p:cNvSpPr txBox="1"/>
          <p:nvPr/>
        </p:nvSpPr>
        <p:spPr>
          <a:xfrm>
            <a:off x="800100" y="2890671"/>
            <a:ext cx="16687800" cy="4505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000" b="1" dirty="0">
                <a:solidFill>
                  <a:schemeClr val="tx2"/>
                </a:solidFill>
                <a:latin typeface="Aptos" panose="020B0004020202020204" pitchFamily="34" charset="0"/>
                <a:ea typeface="IBM Plex Sans Condensed Bold"/>
                <a:cs typeface="IBM Plex Sans Condensed Bold"/>
                <a:sym typeface="IBM Plex Sans Condensed Bold"/>
              </a:rPr>
              <a:t>Antimicrobial Stewardship Goal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000" dirty="0">
                <a:latin typeface="Aptos" panose="020B0004020202020204" pitchFamily="34" charset="0"/>
              </a:rPr>
              <a:t>O</a:t>
            </a:r>
            <a:r>
              <a:rPr lang="en-SA" sz="5000" dirty="0">
                <a:latin typeface="Aptos" panose="020B0004020202020204" pitchFamily="34" charset="0"/>
              </a:rPr>
              <a:t>ptimize clinical outcomes while minimizing unintended consequences of antimicrobial use</a:t>
            </a:r>
          </a:p>
          <a:p>
            <a:pPr>
              <a:lnSpc>
                <a:spcPct val="150000"/>
              </a:lnSpc>
            </a:pPr>
            <a:endParaRPr lang="en-US" sz="5000" b="1" dirty="0">
              <a:solidFill>
                <a:schemeClr val="tx2"/>
              </a:solidFill>
              <a:latin typeface="Aptos" panose="020B0004020202020204" pitchFamily="34" charset="0"/>
              <a:ea typeface="IBM Plex Sans Condensed Bold"/>
              <a:cs typeface="IBM Plex Sans Condensed Bold"/>
              <a:sym typeface="IBM Plex Sans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850760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B6740-D36E-7D13-1845-5C20D0770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F6C8A4C7-A963-520D-5365-1039273EBDB6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924951C-07AD-5D4C-8270-F203C7B334FF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C4B8C6F-00B3-543C-574D-666B4776368C}"/>
              </a:ext>
            </a:extLst>
          </p:cNvPr>
          <p:cNvSpPr txBox="1"/>
          <p:nvPr/>
        </p:nvSpPr>
        <p:spPr>
          <a:xfrm>
            <a:off x="-19050" y="4423623"/>
            <a:ext cx="18307050" cy="1439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0" dirty="0">
                <a:solidFill>
                  <a:schemeClr val="tx2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Critical Balance of Antibiotic Use</a:t>
            </a:r>
          </a:p>
        </p:txBody>
      </p:sp>
    </p:spTree>
    <p:extLst>
      <p:ext uri="{BB962C8B-B14F-4D97-AF65-F5344CB8AC3E}">
        <p14:creationId xmlns:p14="http://schemas.microsoft.com/office/powerpoint/2010/main" val="4279026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3BEFE-9E3E-6582-9812-1D75F883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A26440D3-CA1E-0032-00D7-EED7DB3E807C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DC5ED268-EA74-8ADE-8DAB-08CA2633E2B3}"/>
              </a:ext>
            </a:extLst>
          </p:cNvPr>
          <p:cNvSpPr/>
          <p:nvPr/>
        </p:nvSpPr>
        <p:spPr>
          <a:xfrm>
            <a:off x="6915150" y="6700629"/>
            <a:ext cx="4114800" cy="2514600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5F507AA-0391-31A1-FBEC-E4AB630CE236}"/>
              </a:ext>
            </a:extLst>
          </p:cNvPr>
          <p:cNvCxnSpPr>
            <a:cxnSpLocks/>
          </p:cNvCxnSpPr>
          <p:nvPr/>
        </p:nvCxnSpPr>
        <p:spPr>
          <a:xfrm>
            <a:off x="3867150" y="6700629"/>
            <a:ext cx="105918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7415855-07A9-1047-3FFD-E90F367DDEFE}"/>
              </a:ext>
            </a:extLst>
          </p:cNvPr>
          <p:cNvCxnSpPr>
            <a:cxnSpLocks/>
          </p:cNvCxnSpPr>
          <p:nvPr/>
        </p:nvCxnSpPr>
        <p:spPr>
          <a:xfrm flipH="1">
            <a:off x="8972549" y="4033629"/>
            <a:ext cx="1" cy="2438400"/>
          </a:xfrm>
          <a:prstGeom prst="straightConnector1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5BEEF32-E1CF-AB1F-E539-860496D3E839}"/>
              </a:ext>
            </a:extLst>
          </p:cNvPr>
          <p:cNvSpPr txBox="1"/>
          <p:nvPr/>
        </p:nvSpPr>
        <p:spPr>
          <a:xfrm>
            <a:off x="5967303" y="3011507"/>
            <a:ext cx="60104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tx2"/>
                </a:solidFill>
                <a:latin typeface="Aptos" panose="020B0004020202020204" pitchFamily="34" charset="0"/>
              </a:rPr>
              <a:t>Antimicrobial </a:t>
            </a:r>
            <a:r>
              <a:rPr lang="en-SA" sz="4000" dirty="0">
                <a:solidFill>
                  <a:schemeClr val="tx2"/>
                </a:solidFill>
                <a:latin typeface="Aptos" panose="020B0004020202020204" pitchFamily="34" charset="0"/>
              </a:rPr>
              <a:t>Stewardship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8AD240-6635-3FA1-A14F-A7AB043B4559}"/>
              </a:ext>
            </a:extLst>
          </p:cNvPr>
          <p:cNvSpPr txBox="1"/>
          <p:nvPr/>
        </p:nvSpPr>
        <p:spPr>
          <a:xfrm>
            <a:off x="3867150" y="5710029"/>
            <a:ext cx="449578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ptos" panose="020B0004020202020204" pitchFamily="34" charset="0"/>
              </a:rPr>
              <a:t>M</a:t>
            </a:r>
            <a:r>
              <a:rPr lang="en-SA" sz="2600" dirty="0">
                <a:latin typeface="Aptos" panose="020B0004020202020204" pitchFamily="34" charset="0"/>
              </a:rPr>
              <a:t>ortality increases when initial therapy is inappropriate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B36AF9-3BE1-CA9A-4B4B-608D78C7BF84}"/>
              </a:ext>
            </a:extLst>
          </p:cNvPr>
          <p:cNvSpPr txBox="1"/>
          <p:nvPr/>
        </p:nvSpPr>
        <p:spPr>
          <a:xfrm>
            <a:off x="9715523" y="5729080"/>
            <a:ext cx="535303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effectLst/>
                <a:latin typeface="Aptos" panose="020B0004020202020204" pitchFamily="34" charset="0"/>
              </a:rPr>
              <a:t>Resistance increases when broad-spectrum agents are overused</a:t>
            </a:r>
          </a:p>
          <a:p>
            <a:endParaRPr lang="en-SA" sz="2600" dirty="0">
              <a:latin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5999D7-0089-2C92-3746-34EE2065542E}"/>
              </a:ext>
            </a:extLst>
          </p:cNvPr>
          <p:cNvSpPr txBox="1"/>
          <p:nvPr/>
        </p:nvSpPr>
        <p:spPr>
          <a:xfrm>
            <a:off x="1085850" y="773319"/>
            <a:ext cx="11658600" cy="1135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000" b="1" dirty="0">
                <a:solidFill>
                  <a:schemeClr val="tx2"/>
                </a:solidFill>
                <a:latin typeface="Aptos" panose="020B0004020202020204" pitchFamily="34" charset="0"/>
                <a:ea typeface="IBM Plex Sans Condensed Bold"/>
                <a:cs typeface="IBM Plex Sans Condensed Bold"/>
                <a:sym typeface="IBM Plex Sans Condensed Bold"/>
              </a:rPr>
              <a:t>Critical Balance of Antibiotic Use</a:t>
            </a:r>
          </a:p>
        </p:txBody>
      </p:sp>
    </p:spTree>
    <p:extLst>
      <p:ext uri="{BB962C8B-B14F-4D97-AF65-F5344CB8AC3E}">
        <p14:creationId xmlns:p14="http://schemas.microsoft.com/office/powerpoint/2010/main" val="444909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92F97-45D9-E2A4-C5FD-70481B0D7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F88576D-CEC2-B168-E766-F8D9AA38EA6B}"/>
              </a:ext>
            </a:extLst>
          </p:cNvPr>
          <p:cNvSpPr/>
          <p:nvPr/>
        </p:nvSpPr>
        <p:spPr>
          <a:xfrm>
            <a:off x="11742286" y="-90365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289813D-6BFF-152C-3D32-3420536321B8}"/>
              </a:ext>
            </a:extLst>
          </p:cNvPr>
          <p:cNvSpPr/>
          <p:nvPr/>
        </p:nvSpPr>
        <p:spPr>
          <a:xfrm flipH="1" flipV="1">
            <a:off x="-19050" y="6915047"/>
            <a:ext cx="4130454" cy="3371953"/>
          </a:xfrm>
          <a:custGeom>
            <a:avLst/>
            <a:gdLst/>
            <a:ahLst/>
            <a:cxnLst/>
            <a:rect l="l" t="t" r="r" b="b"/>
            <a:pathLst>
              <a:path w="4130454" h="3371953">
                <a:moveTo>
                  <a:pt x="4130454" y="3371953"/>
                </a:moveTo>
                <a:lnTo>
                  <a:pt x="0" y="3371953"/>
                </a:lnTo>
                <a:lnTo>
                  <a:pt x="0" y="0"/>
                </a:lnTo>
                <a:lnTo>
                  <a:pt x="4130454" y="0"/>
                </a:lnTo>
                <a:lnTo>
                  <a:pt x="4130454" y="337195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0A3B1A9-CBBB-F12A-A79B-550259058073}"/>
              </a:ext>
            </a:extLst>
          </p:cNvPr>
          <p:cNvSpPr/>
          <p:nvPr/>
        </p:nvSpPr>
        <p:spPr>
          <a:xfrm flipH="1" flipV="1">
            <a:off x="-19050" y="7276443"/>
            <a:ext cx="3687765" cy="3010557"/>
          </a:xfrm>
          <a:custGeom>
            <a:avLst/>
            <a:gdLst/>
            <a:ahLst/>
            <a:cxnLst/>
            <a:rect l="l" t="t" r="r" b="b"/>
            <a:pathLst>
              <a:path w="3687765" h="3010557">
                <a:moveTo>
                  <a:pt x="3687765" y="3010557"/>
                </a:moveTo>
                <a:lnTo>
                  <a:pt x="0" y="3010557"/>
                </a:lnTo>
                <a:lnTo>
                  <a:pt x="0" y="0"/>
                </a:lnTo>
                <a:lnTo>
                  <a:pt x="3687765" y="0"/>
                </a:lnTo>
                <a:lnTo>
                  <a:pt x="3687765" y="301055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D7C457F-F2F1-40FA-132E-D85D74189FDB}"/>
              </a:ext>
            </a:extLst>
          </p:cNvPr>
          <p:cNvSpPr txBox="1"/>
          <p:nvPr/>
        </p:nvSpPr>
        <p:spPr>
          <a:xfrm>
            <a:off x="323929" y="4708233"/>
            <a:ext cx="17640141" cy="1319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2"/>
              </a:lnSpc>
            </a:pPr>
            <a:r>
              <a:rPr lang="en-US" sz="16600" b="1" dirty="0">
                <a:solidFill>
                  <a:schemeClr val="tx2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59152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169</Words>
  <Application>Microsoft Macintosh PowerPoint</Application>
  <PresentationFormat>Custom</PresentationFormat>
  <Paragraphs>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IBM Plex Sans Condensed Bold</vt:lpstr>
      <vt:lpstr>Aptos</vt:lpstr>
      <vt:lpstr>IBM Plex Sans Condensed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Illustrative Employee Training Presentation</dc:title>
  <cp:lastModifiedBy>لينه ابراهيم آل عون</cp:lastModifiedBy>
  <cp:revision>24</cp:revision>
  <dcterms:created xsi:type="dcterms:W3CDTF">2006-08-16T00:00:00Z</dcterms:created>
  <dcterms:modified xsi:type="dcterms:W3CDTF">2025-06-19T06:08:20Z</dcterms:modified>
  <dc:identifier>DAGdi0yqXjY</dc:identifier>
</cp:coreProperties>
</file>